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4" r:id="rId5"/>
    <p:sldMasterId id="2147483660" r:id="rId6"/>
    <p:sldMasterId id="2147483672" r:id="rId7"/>
  </p:sldMasterIdLst>
  <p:sldIdLst>
    <p:sldId id="256" r:id="rId8"/>
    <p:sldId id="258" r:id="rId9"/>
    <p:sldId id="262" r:id="rId10"/>
    <p:sldId id="263" r:id="rId11"/>
    <p:sldId id="259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5D5424D-3C65-E923-3F0D-A8817DBFD025}" name="Claudia Pinna" initials="CP" userId="S::claudia.pinna@intelleraconsulting.com::fe47aec6-c7b5-46cf-a8ed-c1f27f4570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vembre, Claudio" userId="1f6ffe38-d955-4ff8-be0d-c41cf6c4c1a2" providerId="ADAL" clId="{7906D3A2-B421-4259-A352-B6B821142DCB}"/>
    <pc:docChg chg="modSld">
      <pc:chgData name="Novembre, Claudio" userId="1f6ffe38-d955-4ff8-be0d-c41cf6c4c1a2" providerId="ADAL" clId="{7906D3A2-B421-4259-A352-B6B821142DCB}" dt="2025-12-16T11:57:45.591" v="34" actId="255"/>
      <pc:docMkLst>
        <pc:docMk/>
      </pc:docMkLst>
      <pc:sldChg chg="modSp mod">
        <pc:chgData name="Novembre, Claudio" userId="1f6ffe38-d955-4ff8-be0d-c41cf6c4c1a2" providerId="ADAL" clId="{7906D3A2-B421-4259-A352-B6B821142DCB}" dt="2025-12-16T11:57:45.591" v="34" actId="255"/>
        <pc:sldMkLst>
          <pc:docMk/>
          <pc:sldMk cId="4244168758" sldId="262"/>
        </pc:sldMkLst>
        <pc:spChg chg="mod">
          <ac:chgData name="Novembre, Claudio" userId="1f6ffe38-d955-4ff8-be0d-c41cf6c4c1a2" providerId="ADAL" clId="{7906D3A2-B421-4259-A352-B6B821142DCB}" dt="2025-12-16T11:54:00.989" v="6" actId="1076"/>
          <ac:spMkLst>
            <pc:docMk/>
            <pc:sldMk cId="4244168758" sldId="262"/>
            <ac:spMk id="3" creationId="{90B521F2-422E-25AD-A197-AC6C1FCB2D79}"/>
          </ac:spMkLst>
        </pc:spChg>
        <pc:graphicFrameChg chg="mod modGraphic">
          <ac:chgData name="Novembre, Claudio" userId="1f6ffe38-d955-4ff8-be0d-c41cf6c4c1a2" providerId="ADAL" clId="{7906D3A2-B421-4259-A352-B6B821142DCB}" dt="2025-12-16T11:57:45.591" v="34" actId="255"/>
          <ac:graphicFrameMkLst>
            <pc:docMk/>
            <pc:sldMk cId="4244168758" sldId="262"/>
            <ac:graphicFrameMk id="2" creationId="{087A8EBF-6DD2-56BC-1794-71482A537A28}"/>
          </ac:graphicFrameMkLst>
        </pc:graphicFrameChg>
        <pc:cxnChg chg="mod">
          <ac:chgData name="Novembre, Claudio" userId="1f6ffe38-d955-4ff8-be0d-c41cf6c4c1a2" providerId="ADAL" clId="{7906D3A2-B421-4259-A352-B6B821142DCB}" dt="2025-12-16T11:54:09.530" v="9" actId="1076"/>
          <ac:cxnSpMkLst>
            <pc:docMk/>
            <pc:sldMk cId="4244168758" sldId="262"/>
            <ac:cxnSpMk id="5" creationId="{CBB18B3B-F823-A73B-02A6-4384E5CFB284}"/>
          </ac:cxnSpMkLst>
        </pc:cxnChg>
      </pc:sldChg>
      <pc:sldChg chg="modSp mod">
        <pc:chgData name="Novembre, Claudio" userId="1f6ffe38-d955-4ff8-be0d-c41cf6c4c1a2" providerId="ADAL" clId="{7906D3A2-B421-4259-A352-B6B821142DCB}" dt="2025-12-16T11:57:34.277" v="33" actId="1076"/>
        <pc:sldMkLst>
          <pc:docMk/>
          <pc:sldMk cId="2279496415" sldId="263"/>
        </pc:sldMkLst>
        <pc:spChg chg="mod">
          <ac:chgData name="Novembre, Claudio" userId="1f6ffe38-d955-4ff8-be0d-c41cf6c4c1a2" providerId="ADAL" clId="{7906D3A2-B421-4259-A352-B6B821142DCB}" dt="2025-12-16T11:55:24.403" v="22" actId="1076"/>
          <ac:spMkLst>
            <pc:docMk/>
            <pc:sldMk cId="2279496415" sldId="263"/>
            <ac:spMk id="3" creationId="{E5754B6D-C387-8707-D58B-65BF52670F03}"/>
          </ac:spMkLst>
        </pc:spChg>
        <pc:spChg chg="mod">
          <ac:chgData name="Novembre, Claudio" userId="1f6ffe38-d955-4ff8-be0d-c41cf6c4c1a2" providerId="ADAL" clId="{7906D3A2-B421-4259-A352-B6B821142DCB}" dt="2025-12-16T11:57:34.277" v="33" actId="1076"/>
          <ac:spMkLst>
            <pc:docMk/>
            <pc:sldMk cId="2279496415" sldId="263"/>
            <ac:spMk id="4" creationId="{E0FEF8A6-D23B-DB62-02DB-EF12A2737FBD}"/>
          </ac:spMkLst>
        </pc:spChg>
        <pc:graphicFrameChg chg="mod modGraphic">
          <ac:chgData name="Novembre, Claudio" userId="1f6ffe38-d955-4ff8-be0d-c41cf6c4c1a2" providerId="ADAL" clId="{7906D3A2-B421-4259-A352-B6B821142DCB}" dt="2025-12-16T11:57:26.934" v="31" actId="255"/>
          <ac:graphicFrameMkLst>
            <pc:docMk/>
            <pc:sldMk cId="2279496415" sldId="263"/>
            <ac:graphicFrameMk id="2" creationId="{776D0BA9-D1FB-77EE-5F56-8646DE348847}"/>
          </ac:graphicFrameMkLst>
        </pc:graphicFrameChg>
        <pc:picChg chg="mod">
          <ac:chgData name="Novembre, Claudio" userId="1f6ffe38-d955-4ff8-be0d-c41cf6c4c1a2" providerId="ADAL" clId="{7906D3A2-B421-4259-A352-B6B821142DCB}" dt="2025-12-16T11:57:30.493" v="32" actId="1076"/>
          <ac:picMkLst>
            <pc:docMk/>
            <pc:sldMk cId="2279496415" sldId="263"/>
            <ac:picMk id="11" creationId="{D6F4BC80-F2EC-CF50-8436-10A3DCD2C44D}"/>
          </ac:picMkLst>
        </pc:picChg>
        <pc:cxnChg chg="mod">
          <ac:chgData name="Novembre, Claudio" userId="1f6ffe38-d955-4ff8-be0d-c41cf6c4c1a2" providerId="ADAL" clId="{7906D3A2-B421-4259-A352-B6B821142DCB}" dt="2025-12-16T11:55:27.510" v="23" actId="1076"/>
          <ac:cxnSpMkLst>
            <pc:docMk/>
            <pc:sldMk cId="2279496415" sldId="263"/>
            <ac:cxnSpMk id="5" creationId="{FE5C80DA-154F-1642-6DEC-41A7080EE981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‹#›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16/12/2025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‹#›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634569-5BE5-4C7A-BA36-5C342ABBEC8A}"/>
              </a:ext>
            </a:extLst>
          </p:cNvPr>
          <p:cNvSpPr txBox="1"/>
          <p:nvPr/>
        </p:nvSpPr>
        <p:spPr>
          <a:xfrm>
            <a:off x="1665652" y="2351782"/>
            <a:ext cx="8860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>
                <a:solidFill>
                  <a:schemeClr val="bg1"/>
                </a:solidFill>
                <a:latin typeface="Gill Sans MT" panose="020B0502020104020203" pitchFamily="34" charset="0"/>
              </a:rPr>
              <a:t>PR FSE+ 2021-2027 – Punto 5.a2 </a:t>
            </a:r>
            <a:r>
              <a:rPr lang="it-IT" sz="3600" b="1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endParaRPr lang="it-IT" sz="3600" b="1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800" b="1">
                <a:solidFill>
                  <a:schemeClr val="bg1"/>
                </a:solidFill>
                <a:latin typeface="Gill Sans MT" panose="020B0502020104020203" pitchFamily="34" charset="0"/>
              </a:rPr>
              <a:t>Interventi avviati e previsti dall’OI Inclusione sociale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4497-E8FA-45AA-8AAE-B508310B45A4}"/>
              </a:ext>
            </a:extLst>
          </p:cNvPr>
          <p:cNvSpPr txBox="1"/>
          <p:nvPr/>
        </p:nvSpPr>
        <p:spPr>
          <a:xfrm>
            <a:off x="1979488" y="4227868"/>
            <a:ext cx="7584231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it-IT" sz="240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18 dicembre 2025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443748" y="1043544"/>
            <a:ext cx="11092265" cy="31983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spcAft>
                <a:spcPts val="200"/>
              </a:spcAft>
            </a:pPr>
            <a:r>
              <a:rPr lang="it-IT" sz="1400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Con Determinazione Dirigenziale n. G13570 del 15/10/2024, l’Autorità di Gestione del Programma operativo FSE+ 2021-2027 ha attribuito </a:t>
            </a:r>
            <a:r>
              <a:rPr lang="it-IT" sz="1400" b="1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alla Direzione regionale Inclusione Sociale il ruolo di</a:t>
            </a:r>
            <a:r>
              <a:rPr lang="it-IT" sz="1400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 </a:t>
            </a:r>
            <a:r>
              <a:rPr lang="it-IT" sz="1400" b="1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Organismo Intermedio </a:t>
            </a:r>
            <a:r>
              <a:rPr lang="it-IT" sz="1400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del </a:t>
            </a:r>
            <a:r>
              <a:rPr lang="it-IT" sz="1400" b="1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PR FSE+ 2021-2027 della Regione Lazio.</a:t>
            </a:r>
            <a:endParaRPr lang="it-IT" sz="1400">
              <a:solidFill>
                <a:schemeClr val="accent5">
                  <a:lumMod val="50000"/>
                </a:schemeClr>
              </a:solidFill>
              <a:latin typeface="Gill Sans MT"/>
              <a:ea typeface="MS Mincho"/>
              <a:cs typeface="Times New Roman"/>
            </a:endParaRPr>
          </a:p>
          <a:p>
            <a:pPr algn="just">
              <a:spcAft>
                <a:spcPts val="200"/>
              </a:spcAft>
            </a:pPr>
            <a:r>
              <a:rPr lang="it-IT" sz="1400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Oggetto della delega sono le </a:t>
            </a:r>
            <a:r>
              <a:rPr lang="it-IT" sz="1400" b="1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funzioni di programmazione e selezione delle operazioni a valere sulle risorse assegnate all’O.I. nell’ambito della Priorità 3 Inclusione Sociale </a:t>
            </a:r>
            <a:r>
              <a:rPr lang="it-IT" sz="1400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- Obiettivi specifici H: ESO4.8. - K: ESO4.11. - L: ESO4.12. </a:t>
            </a:r>
          </a:p>
          <a:p>
            <a:pPr algn="just">
              <a:spcAft>
                <a:spcPts val="200"/>
              </a:spcAft>
            </a:pPr>
            <a:r>
              <a:rPr lang="it-IT" sz="1400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La Convenzione, stipulata in data 11/11/2024, prevede </a:t>
            </a:r>
            <a:r>
              <a:rPr lang="it-IT" sz="1400" b="1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l’attivazione di 7 procedure per un ammontare di risorse pari a € 13.000.000 </a:t>
            </a:r>
            <a:r>
              <a:rPr lang="it-IT" sz="1400">
                <a:solidFill>
                  <a:schemeClr val="accent5">
                    <a:lumMod val="50000"/>
                  </a:schemeClr>
                </a:solidFill>
                <a:latin typeface="Gill Sans MT"/>
                <a:ea typeface="MS Mincho"/>
                <a:cs typeface="Times New Roman"/>
              </a:rPr>
              <a:t>(al netto della Priorità 5 Assistenza Tecnica).</a:t>
            </a:r>
          </a:p>
          <a:p>
            <a:pPr algn="just">
              <a:spcAft>
                <a:spcPts val="200"/>
              </a:spcAft>
            </a:pPr>
            <a:endParaRPr lang="it-IT" sz="1400" b="1">
              <a:solidFill>
                <a:schemeClr val="accent5">
                  <a:lumMod val="50000"/>
                </a:schemeClr>
              </a:solidFill>
              <a:latin typeface="Gill Sans MT"/>
              <a:ea typeface="MS Mincho"/>
              <a:cs typeface="Times New Roman"/>
            </a:endParaRPr>
          </a:p>
          <a:p>
            <a:pPr algn="just">
              <a:spcAft>
                <a:spcPts val="200"/>
              </a:spcAft>
            </a:pPr>
            <a:endParaRPr lang="it-IT" sz="1400" b="1">
              <a:solidFill>
                <a:schemeClr val="accent5">
                  <a:lumMod val="50000"/>
                </a:schemeClr>
              </a:solidFill>
              <a:latin typeface="Gill Sans MT"/>
              <a:ea typeface="MS Mincho"/>
              <a:cs typeface="Times New Roman"/>
            </a:endParaRPr>
          </a:p>
          <a:p>
            <a:pPr algn="just">
              <a:spcAft>
                <a:spcPts val="200"/>
              </a:spcAft>
            </a:pPr>
            <a:endParaRPr lang="it-IT" sz="1400" b="1">
              <a:solidFill>
                <a:schemeClr val="accent5">
                  <a:lumMod val="50000"/>
                </a:schemeClr>
              </a:solidFill>
              <a:latin typeface="Gill Sans MT"/>
              <a:ea typeface="MS Mincho"/>
              <a:cs typeface="Times New Roman"/>
            </a:endParaRPr>
          </a:p>
          <a:p>
            <a:pPr algn="just">
              <a:lnSpc>
                <a:spcPct val="100000"/>
              </a:lnSpc>
              <a:spcAft>
                <a:spcPts val="200"/>
              </a:spcAft>
            </a:pPr>
            <a:endParaRPr lang="it-IT" sz="1400">
              <a:latin typeface="Satoshi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endParaRPr lang="it-IT" sz="2000">
              <a:solidFill>
                <a:srgbClr val="4472C4"/>
              </a:solidFill>
              <a:latin typeface="Gill Sans MT" panose="020B0502020104020203" pitchFamily="34" charset="0"/>
            </a:endParaRPr>
          </a:p>
          <a:p>
            <a:pPr marL="152400" algn="just">
              <a:spcAft>
                <a:spcPts val="500"/>
              </a:spcAft>
              <a:tabLst>
                <a:tab pos="6113780" algn="r"/>
              </a:tabLst>
            </a:pPr>
            <a:endParaRPr lang="it-IT" sz="2000">
              <a:latin typeface="Gill Sans MT" panose="020B05020201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698629" y="192077"/>
            <a:ext cx="98153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400" b="1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Presentazione dell’Organismo Intermedio</a:t>
            </a:r>
            <a:endParaRPr lang="it-IT" sz="340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814377" y="928177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E266996-9580-ABE8-3413-F8C1AA2D88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21430"/>
              </p:ext>
            </p:extLst>
          </p:nvPr>
        </p:nvGraphicFramePr>
        <p:xfrm>
          <a:off x="293297" y="2446902"/>
          <a:ext cx="11611155" cy="3382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003">
                  <a:extLst>
                    <a:ext uri="{9D8B030D-6E8A-4147-A177-3AD203B41FA5}">
                      <a16:colId xmlns:a16="http://schemas.microsoft.com/office/drawing/2014/main" val="3533708311"/>
                    </a:ext>
                  </a:extLst>
                </a:gridCol>
                <a:gridCol w="9133736">
                  <a:extLst>
                    <a:ext uri="{9D8B030D-6E8A-4147-A177-3AD203B41FA5}">
                      <a16:colId xmlns:a16="http://schemas.microsoft.com/office/drawing/2014/main" val="47639980"/>
                    </a:ext>
                  </a:extLst>
                </a:gridCol>
                <a:gridCol w="1520416">
                  <a:extLst>
                    <a:ext uri="{9D8B030D-6E8A-4147-A177-3AD203B41FA5}">
                      <a16:colId xmlns:a16="http://schemas.microsoft.com/office/drawing/2014/main" val="838929632"/>
                    </a:ext>
                  </a:extLst>
                </a:gridCol>
              </a:tblGrid>
              <a:tr h="478318">
                <a:tc>
                  <a:txBody>
                    <a:bodyPr/>
                    <a:lstStyle/>
                    <a:p>
                      <a:pPr algn="ctr"/>
                      <a:r>
                        <a:rPr lang="it-IT" sz="1300">
                          <a:latin typeface="Gill Sans MT" panose="020B0502020104020203" pitchFamily="34" charset="0"/>
                        </a:rPr>
                        <a:t>Obiettivo specifico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>
                          <a:latin typeface="Gill Sans MT" panose="020B0502020104020203" pitchFamily="34" charset="0"/>
                        </a:rPr>
                        <a:t>Procedure previste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>
                          <a:latin typeface="Gill Sans MT" panose="020B0502020104020203" pitchFamily="34" charset="0"/>
                        </a:rPr>
                        <a:t>Importo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66610"/>
                  </a:ext>
                </a:extLst>
              </a:tr>
              <a:tr h="284001"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Interventi per la prevenzione del disagio giovanile in ambito scolastico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2.000.000,00 €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0702563"/>
                  </a:ext>
                </a:extLst>
              </a:tr>
              <a:tr h="284001"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Agenzie per la vita indipendente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1.000.000,00 €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2603741"/>
                  </a:ext>
                </a:extLst>
              </a:tr>
              <a:tr h="284001"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Case del welfare di comunità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1.500.000,00 €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142964"/>
                  </a:ext>
                </a:extLst>
              </a:tr>
              <a:tr h="478318"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Centri polivalenti 2.0 per giovani e adulti con disturbo dello spettro autistico e altre disabilità con bisogni complessi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5.000.000,00 €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4751590"/>
                  </a:ext>
                </a:extLst>
              </a:tr>
              <a:tr h="478318"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Protocollo Regione Tor Vergata - Sperimentazione per l’assistenza territoriale e domiciliare mirata alla popolazione anziana - Progetto «Anchise»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1.500.000,00 €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420066"/>
                  </a:ext>
                </a:extLst>
              </a:tr>
              <a:tr h="414887"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Interventi formativi per promuovere l’inclusione socio-lavorativa dei detenuti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1.000.000,00 €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3080957"/>
                  </a:ext>
                </a:extLst>
              </a:tr>
              <a:tr h="284001"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K - 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Percorsi di inclusione per un giubileo partecipativo a favore di persone con disabilità o a rischio di esclusione sociale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i="0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1.000.000,00 €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5449897"/>
                  </a:ext>
                </a:extLst>
              </a:tr>
              <a:tr h="355618">
                <a:tc>
                  <a:txBody>
                    <a:bodyPr/>
                    <a:lstStyle/>
                    <a:p>
                      <a:pPr algn="ctr"/>
                      <a:endParaRPr lang="it-IT" sz="130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300" b="1" kern="1200">
                          <a:solidFill>
                            <a:schemeClr val="lt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TOTALE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300" b="1" kern="1200">
                          <a:solidFill>
                            <a:schemeClr val="lt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13.000.000,00 €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761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8690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8A4B7-7DCA-E470-927F-DB1C8E624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0B521F2-422E-25AD-A197-AC6C1FCB2D79}"/>
              </a:ext>
            </a:extLst>
          </p:cNvPr>
          <p:cNvSpPr txBox="1"/>
          <p:nvPr/>
        </p:nvSpPr>
        <p:spPr>
          <a:xfrm>
            <a:off x="422987" y="0"/>
            <a:ext cx="9815332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400" b="1" dirty="0">
                <a:solidFill>
                  <a:srgbClr val="4472C4"/>
                </a:solidFill>
                <a:effectLst/>
                <a:latin typeface="Gill Sans MT"/>
                <a:ea typeface="Calibri"/>
                <a:cs typeface="Times New Roman"/>
              </a:rPr>
              <a:t>Stato di attuazione</a:t>
            </a:r>
            <a:r>
              <a:rPr lang="it-IT" sz="3400" b="1" dirty="0">
                <a:solidFill>
                  <a:srgbClr val="4472C4"/>
                </a:solidFill>
                <a:latin typeface="Gill Sans MT"/>
                <a:ea typeface="Calibri"/>
                <a:cs typeface="Times New Roman"/>
              </a:rPr>
              <a:t> procedure (1/2)</a:t>
            </a:r>
            <a:endParaRPr lang="it-IT" sz="3400" b="1" dirty="0">
              <a:solidFill>
                <a:srgbClr val="4472C4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BB18B3B-F823-A73B-02A6-4384E5CFB284}"/>
              </a:ext>
            </a:extLst>
          </p:cNvPr>
          <p:cNvCxnSpPr/>
          <p:nvPr/>
        </p:nvCxnSpPr>
        <p:spPr>
          <a:xfrm>
            <a:off x="509750" y="642925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7A8EBF-6DD2-56BC-1794-71482A537A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535882"/>
              </p:ext>
            </p:extLst>
          </p:nvPr>
        </p:nvGraphicFramePr>
        <p:xfrm>
          <a:off x="156395" y="542398"/>
          <a:ext cx="11879210" cy="527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4221">
                  <a:extLst>
                    <a:ext uri="{9D8B030D-6E8A-4147-A177-3AD203B41FA5}">
                      <a16:colId xmlns:a16="http://schemas.microsoft.com/office/drawing/2014/main" val="1756608756"/>
                    </a:ext>
                  </a:extLst>
                </a:gridCol>
                <a:gridCol w="3959524">
                  <a:extLst>
                    <a:ext uri="{9D8B030D-6E8A-4147-A177-3AD203B41FA5}">
                      <a16:colId xmlns:a16="http://schemas.microsoft.com/office/drawing/2014/main" val="2239690787"/>
                    </a:ext>
                  </a:extLst>
                </a:gridCol>
                <a:gridCol w="1426668">
                  <a:extLst>
                    <a:ext uri="{9D8B030D-6E8A-4147-A177-3AD203B41FA5}">
                      <a16:colId xmlns:a16="http://schemas.microsoft.com/office/drawing/2014/main" val="44835180"/>
                    </a:ext>
                  </a:extLst>
                </a:gridCol>
                <a:gridCol w="2587603">
                  <a:extLst>
                    <a:ext uri="{9D8B030D-6E8A-4147-A177-3AD203B41FA5}">
                      <a16:colId xmlns:a16="http://schemas.microsoft.com/office/drawing/2014/main" val="1980092070"/>
                    </a:ext>
                  </a:extLst>
                </a:gridCol>
                <a:gridCol w="1145461">
                  <a:extLst>
                    <a:ext uri="{9D8B030D-6E8A-4147-A177-3AD203B41FA5}">
                      <a16:colId xmlns:a16="http://schemas.microsoft.com/office/drawing/2014/main" val="514931511"/>
                    </a:ext>
                  </a:extLst>
                </a:gridCol>
                <a:gridCol w="1145733">
                  <a:extLst>
                    <a:ext uri="{9D8B030D-6E8A-4147-A177-3AD203B41FA5}">
                      <a16:colId xmlns:a16="http://schemas.microsoft.com/office/drawing/2014/main" val="3219818612"/>
                    </a:ext>
                  </a:extLst>
                </a:gridCol>
              </a:tblGrid>
              <a:tr h="623783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Gill Sans MT" panose="020B0502020104020203" pitchFamily="34" charset="0"/>
                        </a:rPr>
                        <a:t>Procedura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Gill Sans MT" panose="020B0502020104020203" pitchFamily="34" charset="0"/>
                        </a:rPr>
                        <a:t>Oggetto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Gill Sans MT"/>
                        </a:rPr>
                        <a:t>Data approvazione avviso/procedura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Gill Sans MT" panose="020B0502020104020203" pitchFamily="34" charset="0"/>
                        </a:rPr>
                        <a:t>Destinatari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Gill Sans MT" panose="020B0502020104020203" pitchFamily="34" charset="0"/>
                        </a:rPr>
                        <a:t>Stato della procedura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Gill Sans MT" panose="020B0502020104020203" pitchFamily="34" charset="0"/>
                        </a:rPr>
                        <a:t>Durata degli interventi finanziati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1809759"/>
                  </a:ext>
                </a:extLst>
              </a:tr>
              <a:tr h="980230">
                <a:tc>
                  <a:txBody>
                    <a:bodyPr/>
                    <a:lstStyle/>
                    <a:p>
                      <a:pPr algn="ctr"/>
                      <a:r>
                        <a:rPr lang="it-IT" sz="1200">
                          <a:latin typeface="Gill Sans MT" panose="020B0502020104020203" pitchFamily="34" charset="0"/>
                        </a:rPr>
                        <a:t>Percorsi di inclusione per un Giubileo partecipativo</a:t>
                      </a:r>
                    </a:p>
                    <a:p>
                      <a:pPr algn="ctr"/>
                      <a:endParaRPr lang="it-IT" sz="120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Realizzazione di progetti volti a favorire l’accesso e la partecipazione di persone a rischio di esclusione sociale agli eventi del Giubileo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19/12/2024 Manifestazione di Interesse</a:t>
                      </a:r>
                      <a:b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</a:br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21/02/2025</a:t>
                      </a:r>
                      <a:b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</a:br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Avviso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- Persone con disabilità certificata e/o non autosufficienti </a:t>
                      </a:r>
                    </a:p>
                    <a:p>
                      <a:pPr algn="ctr"/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- Persone svantaggiate ai sensi dell’art.4 della l. 381/1991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CONCLUSA </a:t>
                      </a:r>
                      <a:r>
                        <a:rPr lang="it-IT" sz="1000" i="1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Approvazione graduatoria con DD n. G06868 del 30/05/2025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12 mesi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1198005"/>
                  </a:ext>
                </a:extLst>
              </a:tr>
              <a:tr h="980230">
                <a:tc>
                  <a:txBody>
                    <a:bodyPr/>
                    <a:lstStyle/>
                    <a:p>
                      <a:pPr algn="ctr"/>
                      <a:r>
                        <a:rPr lang="it-IT" sz="1200">
                          <a:latin typeface="Gill Sans MT" panose="020B0502020104020203" pitchFamily="34" charset="0"/>
                        </a:rPr>
                        <a:t>Agenzie per la Vita Indipendente</a:t>
                      </a:r>
                    </a:p>
                    <a:p>
                      <a:pPr algn="ctr"/>
                      <a:endParaRPr lang="it-IT" sz="120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Realizzazione e gestione di Agenzie territoriali che promuovono percorsi di accompagnamento alla costruzione di una vita indipendente per persone con disabilità (es. abitare in autonomia e accessibilità degli alloggi; gruppi di mutuo aiuto; formazione e promozione culturale)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07/07/2025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Persone con disabilità certificata ai sensi della normativa vigente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i="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CONCLUSA</a:t>
                      </a:r>
                    </a:p>
                    <a:p>
                      <a:pPr algn="ctr"/>
                      <a:r>
                        <a:rPr lang="it-IT" sz="1000" i="1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Approvazione graduatoria con DD n. G16576 del 05/12/2025</a:t>
                      </a:r>
                    </a:p>
                    <a:p>
                      <a:pPr algn="ctr"/>
                      <a:endParaRPr lang="it-IT" sz="1000" kern="1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Gill Sans MT"/>
                        <a:ea typeface="MS Mincho"/>
                        <a:cs typeface="Times New Roman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12 mesi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218295"/>
                  </a:ext>
                </a:extLst>
              </a:tr>
              <a:tr h="1277270">
                <a:tc>
                  <a:txBody>
                    <a:bodyPr/>
                    <a:lstStyle/>
                    <a:p>
                      <a:pPr algn="ctr"/>
                      <a:r>
                        <a:rPr lang="it-IT" sz="1200">
                          <a:latin typeface="Gill Sans MT"/>
                        </a:rPr>
                        <a:t>Protocollo Regione Tor Vergata</a:t>
                      </a:r>
                    </a:p>
                    <a:p>
                      <a:pPr algn="ctr"/>
                      <a:endParaRPr lang="it-IT" sz="1200">
                        <a:latin typeface="Gill Sans MT"/>
                      </a:endParaRPr>
                    </a:p>
                    <a:p>
                      <a:pPr algn="ctr"/>
                      <a:r>
                        <a:rPr lang="it-IT" sz="1200">
                          <a:latin typeface="Gill Sans MT"/>
                        </a:rPr>
                        <a:t>Progetto «Anchise»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000" kern="1200" noProof="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Sperimentazione di un modello innovativo di assistenza integrata territoriale e domiciliare per la popolazione anziana fragile al fine di disegnare un percorso unitario di prevenzione e integrazione sociale, sanitaria e assistenziale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24/09/2025</a:t>
                      </a:r>
                    </a:p>
                    <a:p>
                      <a:pPr algn="ctr"/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*Data di sottoscrizione della Convenzione per la realizzazione della sperimentazione tra Regione Lazio e Università degli Studi Tor Vergata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000" kern="1200" noProof="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Cinque fasce prioritarie di popolazione anziana del Municipio VI di Roma Capitale</a:t>
                      </a:r>
                      <a:endParaRPr lang="it-IT" sz="1000" kern="1200" dirty="0">
                        <a:solidFill>
                          <a:schemeClr val="tx1"/>
                        </a:solidFill>
                        <a:latin typeface="Gill Sans MT"/>
                        <a:ea typeface="MS Mincho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i="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CONCLUSA</a:t>
                      </a:r>
                    </a:p>
                    <a:p>
                      <a:pPr algn="ctr"/>
                      <a:r>
                        <a:rPr lang="it-IT" sz="1000" i="1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Sottoscrizione della Convenzione che dà avvio alle attività in data 24/09/2025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kern="1200" dirty="0">
                          <a:solidFill>
                            <a:schemeClr val="tx1"/>
                          </a:solidFill>
                          <a:latin typeface="Gill Sans MT"/>
                          <a:ea typeface="MS Mincho"/>
                          <a:cs typeface="Times New Roman"/>
                        </a:rPr>
                        <a:t>24 mesi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1858424"/>
                  </a:ext>
                </a:extLst>
              </a:tr>
              <a:tr h="12772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latin typeface="Gill Sans MT" panose="020B0502020104020203" pitchFamily="34" charset="0"/>
                        </a:rPr>
                        <a:t>Interventi formativi per l’inclusione socio-lavorativa dei detenuti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latin typeface="Gill Sans MT" panose="020B0502020104020203" pitchFamily="34" charset="0"/>
                        </a:rPr>
                        <a:t>Realizzazione di percorsi di formazione professionale specialistica finalizzati al reinserimento sociale e lavorativo e alla transizione verso l’autonomia, in coerenza con il Repertorio regionale delle competenze</a:t>
                      </a:r>
                    </a:p>
                    <a:p>
                      <a:pPr algn="ctr"/>
                      <a:endParaRPr lang="it-IT" sz="1000" kern="1200" dirty="0">
                        <a:solidFill>
                          <a:schemeClr val="dk1"/>
                        </a:solidFill>
                        <a:latin typeface="Gill Sans MT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Gill Sans MT"/>
                      </a:endParaRPr>
                    </a:p>
                    <a:p>
                      <a:pPr algn="ctr"/>
                      <a:r>
                        <a:rPr lang="it-IT" sz="1000" dirty="0">
                          <a:latin typeface="Gill Sans MT"/>
                        </a:rPr>
                        <a:t>13/08/2025</a:t>
                      </a:r>
                      <a:br>
                        <a:rPr lang="it-IT" sz="1000" dirty="0">
                          <a:latin typeface="Gill Sans MT"/>
                        </a:rPr>
                      </a:br>
                      <a:r>
                        <a:rPr lang="it-IT" sz="1000" dirty="0">
                          <a:latin typeface="Gill Sans MT"/>
                        </a:rPr>
                        <a:t>Manifestazione di Interesse</a:t>
                      </a:r>
                    </a:p>
                    <a:p>
                      <a:pPr algn="ctr"/>
                      <a:r>
                        <a:rPr lang="it-IT" sz="1000" dirty="0">
                          <a:latin typeface="Gill Sans MT"/>
                        </a:rPr>
                        <a:t>31/10/2025</a:t>
                      </a:r>
                      <a:br>
                        <a:rPr lang="it-IT" sz="1000" dirty="0">
                          <a:latin typeface="Gill Sans MT"/>
                        </a:rPr>
                      </a:br>
                      <a:r>
                        <a:rPr lang="it-IT" sz="1000" dirty="0">
                          <a:latin typeface="Gill Sans MT"/>
                        </a:rPr>
                        <a:t>Avviso</a:t>
                      </a:r>
                      <a:endParaRPr lang="it-IT" sz="1000" dirty="0">
                        <a:latin typeface="Gill Sans MT" panose="020B0502020104020203" pitchFamily="34" charset="0"/>
                      </a:endParaRPr>
                    </a:p>
                    <a:p>
                      <a:pPr algn="ctr"/>
                      <a:br>
                        <a:rPr lang="it-IT" sz="1000" dirty="0">
                          <a:latin typeface="Gill Sans MT"/>
                        </a:rPr>
                      </a:br>
                      <a:endParaRPr lang="it-IT" sz="1000" dirty="0">
                        <a:latin typeface="Gill Sans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latin typeface="Gill Sans MT" panose="020B0502020104020203" pitchFamily="34" charset="0"/>
                        </a:rPr>
                        <a:t>Detenuti adulti presso Istituti Penitenziari della Regione Lazio in esecuzione penale intramuraria, a fine pena o in esecuzione penale esterna</a:t>
                      </a:r>
                    </a:p>
                    <a:p>
                      <a:pPr algn="ctr"/>
                      <a:endParaRPr lang="it-IT" sz="10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i="0" dirty="0">
                          <a:latin typeface="Gill Sans MT"/>
                        </a:rPr>
                        <a:t>CONCLUSA</a:t>
                      </a:r>
                    </a:p>
                    <a:p>
                      <a:pPr algn="ctr"/>
                      <a:r>
                        <a:rPr lang="it-IT" sz="1000" i="1" dirty="0">
                          <a:latin typeface="Gill Sans MT"/>
                        </a:rPr>
                        <a:t>Approvazione graduatoria con DD n. G16526 del 04/12/2025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Gill Sans MT" panose="020B0502020104020203" pitchFamily="34" charset="0"/>
                        </a:rPr>
                        <a:t>12 mesi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5641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168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FEBD00-2E2D-A53A-23DF-72932018C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5754B6D-C387-8707-D58B-65BF52670F03}"/>
              </a:ext>
            </a:extLst>
          </p:cNvPr>
          <p:cNvSpPr txBox="1"/>
          <p:nvPr/>
        </p:nvSpPr>
        <p:spPr>
          <a:xfrm>
            <a:off x="320750" y="49639"/>
            <a:ext cx="9815332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400" b="1" dirty="0">
                <a:solidFill>
                  <a:srgbClr val="4472C4"/>
                </a:solidFill>
                <a:effectLst/>
                <a:latin typeface="Gill Sans MT"/>
                <a:ea typeface="Calibri"/>
                <a:cs typeface="Times New Roman"/>
              </a:rPr>
              <a:t>Stato di attuazione p</a:t>
            </a:r>
            <a:r>
              <a:rPr lang="it-IT" sz="3400" b="1" dirty="0">
                <a:solidFill>
                  <a:srgbClr val="4472C4"/>
                </a:solidFill>
                <a:latin typeface="Gill Sans MT"/>
                <a:ea typeface="Calibri"/>
                <a:cs typeface="Times New Roman"/>
              </a:rPr>
              <a:t>rocedure </a:t>
            </a:r>
            <a:r>
              <a:rPr lang="it-IT" sz="3400" b="1" dirty="0">
                <a:solidFill>
                  <a:srgbClr val="4472C4"/>
                </a:solidFill>
                <a:effectLst/>
                <a:latin typeface="Gill Sans MT"/>
                <a:ea typeface="Calibri"/>
                <a:cs typeface="Times New Roman"/>
              </a:rPr>
              <a:t>(2/2)</a:t>
            </a:r>
            <a:endParaRPr lang="it-IT" sz="3400" dirty="0">
              <a:effectLst/>
              <a:latin typeface="Gill Sans MT"/>
              <a:ea typeface="Calibri"/>
              <a:cs typeface="Times New Roman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5C80DA-154F-1642-6DEC-41A7080EE981}"/>
              </a:ext>
            </a:extLst>
          </p:cNvPr>
          <p:cNvCxnSpPr/>
          <p:nvPr/>
        </p:nvCxnSpPr>
        <p:spPr>
          <a:xfrm>
            <a:off x="418310" y="665192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76D0BA9-D1FB-77EE-5F56-8646DE348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632028"/>
              </p:ext>
            </p:extLst>
          </p:nvPr>
        </p:nvGraphicFramePr>
        <p:xfrm>
          <a:off x="320750" y="646041"/>
          <a:ext cx="11269761" cy="4146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0475">
                  <a:extLst>
                    <a:ext uri="{9D8B030D-6E8A-4147-A177-3AD203B41FA5}">
                      <a16:colId xmlns:a16="http://schemas.microsoft.com/office/drawing/2014/main" val="1756608756"/>
                    </a:ext>
                  </a:extLst>
                </a:gridCol>
                <a:gridCol w="3765888">
                  <a:extLst>
                    <a:ext uri="{9D8B030D-6E8A-4147-A177-3AD203B41FA5}">
                      <a16:colId xmlns:a16="http://schemas.microsoft.com/office/drawing/2014/main" val="2239690787"/>
                    </a:ext>
                  </a:extLst>
                </a:gridCol>
                <a:gridCol w="1484773">
                  <a:extLst>
                    <a:ext uri="{9D8B030D-6E8A-4147-A177-3AD203B41FA5}">
                      <a16:colId xmlns:a16="http://schemas.microsoft.com/office/drawing/2014/main" val="44835180"/>
                    </a:ext>
                  </a:extLst>
                </a:gridCol>
                <a:gridCol w="2391175">
                  <a:extLst>
                    <a:ext uri="{9D8B030D-6E8A-4147-A177-3AD203B41FA5}">
                      <a16:colId xmlns:a16="http://schemas.microsoft.com/office/drawing/2014/main" val="1980092070"/>
                    </a:ext>
                  </a:extLst>
                </a:gridCol>
                <a:gridCol w="1108215">
                  <a:extLst>
                    <a:ext uri="{9D8B030D-6E8A-4147-A177-3AD203B41FA5}">
                      <a16:colId xmlns:a16="http://schemas.microsoft.com/office/drawing/2014/main" val="514931511"/>
                    </a:ext>
                  </a:extLst>
                </a:gridCol>
                <a:gridCol w="939235">
                  <a:extLst>
                    <a:ext uri="{9D8B030D-6E8A-4147-A177-3AD203B41FA5}">
                      <a16:colId xmlns:a16="http://schemas.microsoft.com/office/drawing/2014/main" val="4115684530"/>
                    </a:ext>
                  </a:extLst>
                </a:gridCol>
              </a:tblGrid>
              <a:tr h="623972">
                <a:tc>
                  <a:txBody>
                    <a:bodyPr/>
                    <a:lstStyle/>
                    <a:p>
                      <a:pPr algn="ctr"/>
                      <a:r>
                        <a:rPr lang="it-IT" sz="1200">
                          <a:latin typeface="Gill Sans MT" panose="020B0502020104020203" pitchFamily="34" charset="0"/>
                        </a:rPr>
                        <a:t>Procedura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Gill Sans MT" panose="020B0502020104020203" pitchFamily="34" charset="0"/>
                        </a:rPr>
                        <a:t>Oggetto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>
                          <a:latin typeface="Gill Sans MT" panose="020B0502020104020203" pitchFamily="34" charset="0"/>
                        </a:rPr>
                        <a:t>Data approvazione avviso/procedura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>
                          <a:latin typeface="Gill Sans MT" panose="020B0502020104020203" pitchFamily="34" charset="0"/>
                        </a:rPr>
                        <a:t>Destinatari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>
                          <a:latin typeface="Gill Sans MT" panose="020B0502020104020203" pitchFamily="34" charset="0"/>
                        </a:rPr>
                        <a:t>Stato della procedura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>
                          <a:latin typeface="Gill Sans MT" panose="020B0502020104020203" pitchFamily="34" charset="0"/>
                        </a:rPr>
                        <a:t>Durata degli interventi finanziati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1809759"/>
                  </a:ext>
                </a:extLst>
              </a:tr>
              <a:tr h="11588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latin typeface="Gill Sans MT" panose="020B0502020104020203" pitchFamily="34" charset="0"/>
                        </a:rPr>
                        <a:t>Centri polivalenti 2.0</a:t>
                      </a:r>
                    </a:p>
                    <a:p>
                      <a:pPr algn="ctr"/>
                      <a:endParaRPr lang="it-IT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latin typeface="Gill Sans MT" panose="020B0502020104020203" pitchFamily="34" charset="0"/>
                        </a:rPr>
                        <a:t>Attivazione di Centri polivalenti, in collaborazione con Distretti sociosanitari e Municipi (per Roma Capitale), orientati alla presa in carico integrale di persone con disabilità</a:t>
                      </a:r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per promuovere azioni di inclusione sociale </a:t>
                      </a:r>
                    </a:p>
                    <a:p>
                      <a:pPr algn="ctr"/>
                      <a:endParaRPr lang="it-IT" sz="10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Gill Sans MT"/>
                        </a:rPr>
                        <a:t>10/07/2025</a:t>
                      </a:r>
                      <a:endParaRPr lang="it-IT" sz="10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Gill Sans MT" panose="020B0502020104020203" pitchFamily="34" charset="0"/>
                        </a:rPr>
                        <a:t>Giovani dai 16 anni in su e adulti:</a:t>
                      </a:r>
                    </a:p>
                    <a:p>
                      <a:pPr algn="ctr"/>
                      <a:r>
                        <a:rPr lang="it-IT" sz="1000" dirty="0">
                          <a:latin typeface="Gill Sans MT" panose="020B0502020104020203" pitchFamily="34" charset="0"/>
                        </a:rPr>
                        <a:t>- con disturbo dello spettro autistico di livello 1 – 2 – 3 (artt.1-3 l.104/92)</a:t>
                      </a:r>
                      <a:br>
                        <a:rPr lang="it-IT" sz="1000" dirty="0">
                          <a:latin typeface="Gill Sans MT" panose="020B0502020104020203" pitchFamily="34" charset="0"/>
                        </a:rPr>
                      </a:br>
                      <a:r>
                        <a:rPr lang="it-IT" sz="1000" dirty="0">
                          <a:latin typeface="Gill Sans MT" panose="020B0502020104020203" pitchFamily="34" charset="0"/>
                        </a:rPr>
                        <a:t>- con altre disabilità con bisogni complessi (art.3 l.104/92)</a:t>
                      </a:r>
                    </a:p>
                    <a:p>
                      <a:pPr algn="ctr"/>
                      <a:endParaRPr lang="it-IT" sz="10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Gill Sans MT"/>
                        </a:rPr>
                        <a:t>IN ITINERE</a:t>
                      </a:r>
                    </a:p>
                    <a:p>
                      <a:pPr algn="ctr"/>
                      <a:r>
                        <a:rPr lang="it-IT" sz="1000" i="1" dirty="0">
                          <a:latin typeface="Gill Sans MT"/>
                        </a:rPr>
                        <a:t>Valutazione di merito in corso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Gill Sans MT" panose="020B0502020104020203" pitchFamily="34" charset="0"/>
                        </a:rPr>
                        <a:t>24 mesi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1184290"/>
                  </a:ext>
                </a:extLst>
              </a:tr>
              <a:tr h="9805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>
                          <a:latin typeface="Gill Sans MT" panose="020B0502020104020203" pitchFamily="34" charset="0"/>
                        </a:rPr>
                        <a:t>Interventi per la prevenzione del disagio giovanile in ambito scolastico</a:t>
                      </a:r>
                    </a:p>
                    <a:p>
                      <a:pPr algn="ctr"/>
                      <a:endParaRPr lang="it-IT" sz="120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latin typeface="Gill Sans MT" panose="020B0502020104020203" pitchFamily="34" charset="0"/>
                        </a:rPr>
                        <a:t>Realizzazione di interventi di educazione psico-emotiva e di prevenzione e contrasto al disagio giovanile in età scolare attraverso la creazione di spazi di ascolto, orientamento e sostegno per favorire lo sviluppo di competenze emotive e relazionali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>
                          <a:latin typeface="Gill Sans MT" panose="020B0502020104020203" pitchFamily="34" charset="0"/>
                        </a:rPr>
                        <a:t>In fase di pubblicazione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>
                          <a:latin typeface="Gill Sans MT" panose="020B0502020104020203" pitchFamily="34" charset="0"/>
                        </a:rPr>
                        <a:t>Minori tra gli 11 e i 17 anni,  insegnanti, personale scolastico e personale dei soggetti coinvolti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>
                          <a:latin typeface="Gill Sans MT"/>
                        </a:rPr>
                        <a:t>IN PUBBLICAZIONE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Gill Sans MT" panose="020B0502020104020203" pitchFamily="34" charset="0"/>
                        </a:rPr>
                        <a:t>12 mesi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2866686"/>
                  </a:ext>
                </a:extLst>
              </a:tr>
              <a:tr h="1158805">
                <a:tc>
                  <a:txBody>
                    <a:bodyPr/>
                    <a:lstStyle/>
                    <a:p>
                      <a:pPr algn="ctr"/>
                      <a:r>
                        <a:rPr lang="it-IT" sz="1200">
                          <a:latin typeface="Gill Sans MT" panose="020B0502020104020203" pitchFamily="34" charset="0"/>
                        </a:rPr>
                        <a:t>Case del welfare di comunità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>
                          <a:latin typeface="Gill Sans MT" panose="020B0502020104020203" pitchFamily="34" charset="0"/>
                        </a:rPr>
                        <a:t>Realizzazione delle “Case del Welfare di comunità” intese come spazi fisici che offrono alla comunità territoriale di riferimento beni, servizi, iniziative e agevolazioni co-progettate grazie alla collaborazione degli enti locali e al protagonismo delle associazioni e del privato sociale.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>
                          <a:latin typeface="Gill Sans MT" panose="020B0502020104020203" pitchFamily="34" charset="0"/>
                        </a:rPr>
                        <a:t>Da approvare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>
                          <a:latin typeface="Gill Sans MT" panose="020B0502020104020203" pitchFamily="34" charset="0"/>
                        </a:rPr>
                        <a:t>Da definire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>
                          <a:latin typeface="Gill Sans MT"/>
                        </a:rPr>
                        <a:t>DA PUBBLICARE </a:t>
                      </a:r>
                    </a:p>
                    <a:p>
                      <a:pPr algn="ctr"/>
                      <a:endParaRPr lang="it-IT" sz="1000" i="1">
                        <a:latin typeface="Gill Sans MT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Gill Sans MT" panose="020B0502020104020203" pitchFamily="34" charset="0"/>
                        </a:rPr>
                        <a:t>Da definire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5486914"/>
                  </a:ext>
                </a:extLst>
              </a:tr>
            </a:tbl>
          </a:graphicData>
        </a:graphic>
      </p:graphicFrame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E0FEF8A6-D23B-DB62-02DB-EF12A2737FBD}"/>
              </a:ext>
            </a:extLst>
          </p:cNvPr>
          <p:cNvSpPr/>
          <p:nvPr/>
        </p:nvSpPr>
        <p:spPr>
          <a:xfrm>
            <a:off x="1024128" y="4986095"/>
            <a:ext cx="10919620" cy="64307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i="1" dirty="0">
                <a:latin typeface="Gill Sans MT" panose="020B0502020104020203" pitchFamily="34" charset="0"/>
              </a:rPr>
              <a:t>Le procedure attivate promuovono l’inclusione sociale e il rispetto delle pari opportunità agendo su diverse tipologie </a:t>
            </a:r>
          </a:p>
          <a:p>
            <a:pPr algn="ctr"/>
            <a:r>
              <a:rPr lang="it-IT" sz="1400" b="1" i="1" dirty="0">
                <a:latin typeface="Gill Sans MT" panose="020B0502020104020203" pitchFamily="34" charset="0"/>
              </a:rPr>
              <a:t>di destinatari, incentivandone la partecipazione all’interno di spazi pensati su misura per le loro esigenze e la partecipazione</a:t>
            </a:r>
          </a:p>
          <a:p>
            <a:pPr algn="ctr"/>
            <a:r>
              <a:rPr lang="it-IT" sz="1400" b="1" i="1" dirty="0">
                <a:latin typeface="Gill Sans MT" panose="020B0502020104020203" pitchFamily="34" charset="0"/>
              </a:rPr>
              <a:t> ad attività in grado di far fronte a bisogni specifici </a:t>
            </a:r>
            <a:endParaRPr lang="it-IT" sz="1400" b="1" i="1" dirty="0"/>
          </a:p>
        </p:txBody>
      </p:sp>
      <p:pic>
        <p:nvPicPr>
          <p:cNvPr id="11" name="Elemento grafico 10" descr="Tiro a segno contorno">
            <a:extLst>
              <a:ext uri="{FF2B5EF4-FFF2-40B4-BE49-F238E27FC236}">
                <a16:creationId xmlns:a16="http://schemas.microsoft.com/office/drawing/2014/main" id="{D6F4BC80-F2EC-CF50-8436-10A3DCD2C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" y="485043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9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5598EE-8373-88EB-BC39-AC98632A6EAF}"/>
              </a:ext>
            </a:extLst>
          </p:cNvPr>
          <p:cNvSpPr txBox="1"/>
          <p:nvPr/>
        </p:nvSpPr>
        <p:spPr>
          <a:xfrm>
            <a:off x="2966484" y="1509823"/>
            <a:ext cx="567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1A2507-B067-2A88-E236-840563483ACC}"/>
              </a:ext>
            </a:extLst>
          </p:cNvPr>
          <p:cNvSpPr txBox="1"/>
          <p:nvPr/>
        </p:nvSpPr>
        <p:spPr>
          <a:xfrm>
            <a:off x="2243470" y="2971800"/>
            <a:ext cx="746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>
                <a:solidFill>
                  <a:schemeClr val="bg1"/>
                </a:solidFill>
                <a:latin typeface="Gill Sans MT" panose="020B0502020104020203" pitchFamily="34" charset="0"/>
              </a:rPr>
              <a:t>Grazie per l’attenzione!</a:t>
            </a:r>
            <a:endParaRPr lang="it-IT" sz="3200" b="1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78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AEC6425C9BB04DA025BFA7885D136A" ma:contentTypeVersion="3" ma:contentTypeDescription="Create a new document." ma:contentTypeScope="" ma:versionID="4389ae0648e37be7b90858a5bea2d7db">
  <xsd:schema xmlns:xsd="http://www.w3.org/2001/XMLSchema" xmlns:xs="http://www.w3.org/2001/XMLSchema" xmlns:p="http://schemas.microsoft.com/office/2006/metadata/properties" xmlns:ns2="091b8a9c-1c3d-4779-8e09-3ea239ff66d3" targetNamespace="http://schemas.microsoft.com/office/2006/metadata/properties" ma:root="true" ma:fieldsID="fd572cce441a9fc8ce082421f2ae5147" ns2:_="">
    <xsd:import namespace="091b8a9c-1c3d-4779-8e09-3ea239ff66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b8a9c-1c3d-4779-8e09-3ea239ff66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C6AB24-BC48-4B2A-B93E-0C0E0E32F88A}">
  <ds:schemaRefs>
    <ds:schemaRef ds:uri="091b8a9c-1c3d-4779-8e09-3ea239ff66d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9169D13-B4DA-44CF-B6FD-215297688E24}">
  <ds:schemaRefs>
    <ds:schemaRef ds:uri="091b8a9c-1c3d-4779-8e09-3ea239ff66d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316C19A-1E5E-4022-82CA-D71D173FAE3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e0793d39-0939-496d-b129-198edd916feb}" enabled="0" method="" siteId="{e0793d39-0939-496d-b129-198edd916fe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878</Words>
  <Application>Microsoft Office PowerPoint</Application>
  <PresentationFormat>Widescreen</PresentationFormat>
  <Paragraphs>109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Gill Sans MT</vt:lpstr>
      <vt:lpstr>Satoshi</vt:lpstr>
      <vt:lpstr>Office Theme</vt:lpstr>
      <vt:lpstr>2_Custom Design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Pace</dc:creator>
  <cp:lastModifiedBy>Autore</cp:lastModifiedBy>
  <cp:revision>2</cp:revision>
  <dcterms:created xsi:type="dcterms:W3CDTF">2023-06-16T14:25:36Z</dcterms:created>
  <dcterms:modified xsi:type="dcterms:W3CDTF">2025-12-16T11:57:50Z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0x010100EBAEC6425C9BB04DA025BFA7885D136A</vt:lpwstr>
  </property>
</Properties>
</file>